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F977"/>
    <a:srgbClr val="011893"/>
    <a:srgbClr val="76D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18"/>
    <p:restoredTop sz="94636"/>
  </p:normalViewPr>
  <p:slideViewPr>
    <p:cSldViewPr snapToGrid="0" snapToObjects="1" showGuides="1">
      <p:cViewPr varScale="1">
        <p:scale>
          <a:sx n="75" d="100"/>
          <a:sy n="75" d="100"/>
        </p:scale>
        <p:origin x="3192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49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72" indent="0" algn="ctr">
              <a:buNone/>
              <a:defRPr sz="1499"/>
            </a:lvl2pPr>
            <a:lvl3pPr marL="685743" indent="0" algn="ctr">
              <a:buNone/>
              <a:defRPr sz="1351"/>
            </a:lvl3pPr>
            <a:lvl4pPr marL="1028614" indent="0" algn="ctr">
              <a:buNone/>
              <a:defRPr sz="1200"/>
            </a:lvl4pPr>
            <a:lvl5pPr marL="1371485" indent="0" algn="ctr">
              <a:buNone/>
              <a:defRPr sz="1200"/>
            </a:lvl5pPr>
            <a:lvl6pPr marL="1714357" indent="0" algn="ctr">
              <a:buNone/>
              <a:defRPr sz="1200"/>
            </a:lvl6pPr>
            <a:lvl7pPr marL="2057227" indent="0" algn="ctr">
              <a:buNone/>
              <a:defRPr sz="1200"/>
            </a:lvl7pPr>
            <a:lvl8pPr marL="2400099" indent="0" algn="ctr">
              <a:buNone/>
              <a:defRPr sz="1200"/>
            </a:lvl8pPr>
            <a:lvl9pPr marL="274297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5CAB-ABD3-0343-94CD-58215AE5AE38}" type="datetimeFigureOut">
              <a:rPr lang="en-AU" smtClean="0"/>
              <a:t>2/03/2021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96A8-2E17-1142-8887-BD705B8772C9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7758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5CAB-ABD3-0343-94CD-58215AE5AE38}" type="datetimeFigureOut">
              <a:rPr lang="en-AU" smtClean="0"/>
              <a:t>2/03/2021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96A8-2E17-1142-8887-BD705B8772C9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650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5CAB-ABD3-0343-94CD-58215AE5AE38}" type="datetimeFigureOut">
              <a:rPr lang="en-AU" smtClean="0"/>
              <a:t>2/03/2021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96A8-2E17-1142-8887-BD705B8772C9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627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5CAB-ABD3-0343-94CD-58215AE5AE38}" type="datetimeFigureOut">
              <a:rPr lang="en-AU" smtClean="0"/>
              <a:t>2/03/2021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96A8-2E17-1142-8887-BD705B8772C9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3428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469625"/>
            <a:ext cx="5915025" cy="4120620"/>
          </a:xfrm>
        </p:spPr>
        <p:txBody>
          <a:bodyPr anchor="b"/>
          <a:lstStyle>
            <a:lvl1pPr>
              <a:defRPr sz="449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629229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72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2pPr>
            <a:lvl3pPr marL="68574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2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09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97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5CAB-ABD3-0343-94CD-58215AE5AE38}" type="datetimeFigureOut">
              <a:rPr lang="en-AU" smtClean="0"/>
              <a:t>2/03/2021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96A8-2E17-1142-8887-BD705B8772C9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682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5CAB-ABD3-0343-94CD-58215AE5AE38}" type="datetimeFigureOut">
              <a:rPr lang="en-AU" smtClean="0"/>
              <a:t>2/03/2021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96A8-2E17-1142-8887-BD705B8772C9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4168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527406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2" indent="0">
              <a:buNone/>
              <a:defRPr sz="1499" b="1"/>
            </a:lvl2pPr>
            <a:lvl3pPr marL="685743" indent="0">
              <a:buNone/>
              <a:defRPr sz="1351" b="1"/>
            </a:lvl3pPr>
            <a:lvl4pPr marL="1028614" indent="0">
              <a:buNone/>
              <a:defRPr sz="1200" b="1"/>
            </a:lvl4pPr>
            <a:lvl5pPr marL="1371485" indent="0">
              <a:buNone/>
              <a:defRPr sz="1200" b="1"/>
            </a:lvl5pPr>
            <a:lvl6pPr marL="1714357" indent="0">
              <a:buNone/>
              <a:defRPr sz="1200" b="1"/>
            </a:lvl6pPr>
            <a:lvl7pPr marL="2057227" indent="0">
              <a:buNone/>
              <a:defRPr sz="1200" b="1"/>
            </a:lvl7pPr>
            <a:lvl8pPr marL="2400099" indent="0">
              <a:buNone/>
              <a:defRPr sz="1200" b="1"/>
            </a:lvl8pPr>
            <a:lvl9pPr marL="274297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2" indent="0">
              <a:buNone/>
              <a:defRPr sz="1499" b="1"/>
            </a:lvl2pPr>
            <a:lvl3pPr marL="685743" indent="0">
              <a:buNone/>
              <a:defRPr sz="1351" b="1"/>
            </a:lvl3pPr>
            <a:lvl4pPr marL="1028614" indent="0">
              <a:buNone/>
              <a:defRPr sz="1200" b="1"/>
            </a:lvl4pPr>
            <a:lvl5pPr marL="1371485" indent="0">
              <a:buNone/>
              <a:defRPr sz="1200" b="1"/>
            </a:lvl5pPr>
            <a:lvl6pPr marL="1714357" indent="0">
              <a:buNone/>
              <a:defRPr sz="1200" b="1"/>
            </a:lvl6pPr>
            <a:lvl7pPr marL="2057227" indent="0">
              <a:buNone/>
              <a:defRPr sz="1200" b="1"/>
            </a:lvl7pPr>
            <a:lvl8pPr marL="2400099" indent="0">
              <a:buNone/>
              <a:defRPr sz="1200" b="1"/>
            </a:lvl8pPr>
            <a:lvl9pPr marL="274297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5CAB-ABD3-0343-94CD-58215AE5AE38}" type="datetimeFigureOut">
              <a:rPr lang="en-AU" smtClean="0"/>
              <a:t>2/03/2021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96A8-2E17-1142-8887-BD705B8772C9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417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5CAB-ABD3-0343-94CD-58215AE5AE38}" type="datetimeFigureOut">
              <a:rPr lang="en-AU" smtClean="0"/>
              <a:t>2/03/2021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96A8-2E17-1142-8887-BD705B8772C9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711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5CAB-ABD3-0343-94CD-58215AE5AE38}" type="datetimeFigureOut">
              <a:rPr lang="en-AU" smtClean="0"/>
              <a:t>2/03/2021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96A8-2E17-1142-8887-BD705B8772C9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461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426285"/>
            <a:ext cx="3471863" cy="7039681"/>
          </a:xfrm>
        </p:spPr>
        <p:txBody>
          <a:bodyPr/>
          <a:lstStyle>
            <a:lvl1pPr>
              <a:defRPr sz="2401"/>
            </a:lvl1pPr>
            <a:lvl2pPr>
              <a:defRPr sz="2100"/>
            </a:lvl2pPr>
            <a:lvl3pPr>
              <a:defRPr sz="1800"/>
            </a:lvl3pPr>
            <a:lvl4pPr>
              <a:defRPr sz="1499"/>
            </a:lvl4pPr>
            <a:lvl5pPr>
              <a:defRPr sz="1499"/>
            </a:lvl5pPr>
            <a:lvl6pPr>
              <a:defRPr sz="1499"/>
            </a:lvl6pPr>
            <a:lvl7pPr>
              <a:defRPr sz="1499"/>
            </a:lvl7pPr>
            <a:lvl8pPr>
              <a:defRPr sz="1499"/>
            </a:lvl8pPr>
            <a:lvl9pPr>
              <a:defRPr sz="1499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72" indent="0">
              <a:buNone/>
              <a:defRPr sz="1050"/>
            </a:lvl2pPr>
            <a:lvl3pPr marL="685743" indent="0">
              <a:buNone/>
              <a:defRPr sz="900"/>
            </a:lvl3pPr>
            <a:lvl4pPr marL="1028614" indent="0">
              <a:buNone/>
              <a:defRPr sz="750"/>
            </a:lvl4pPr>
            <a:lvl5pPr marL="1371485" indent="0">
              <a:buNone/>
              <a:defRPr sz="750"/>
            </a:lvl5pPr>
            <a:lvl6pPr marL="1714357" indent="0">
              <a:buNone/>
              <a:defRPr sz="750"/>
            </a:lvl6pPr>
            <a:lvl7pPr marL="2057227" indent="0">
              <a:buNone/>
              <a:defRPr sz="750"/>
            </a:lvl7pPr>
            <a:lvl8pPr marL="2400099" indent="0">
              <a:buNone/>
              <a:defRPr sz="750"/>
            </a:lvl8pPr>
            <a:lvl9pPr marL="274297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5CAB-ABD3-0343-94CD-58215AE5AE38}" type="datetimeFigureOut">
              <a:rPr lang="en-AU" smtClean="0"/>
              <a:t>2/03/2021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96A8-2E17-1142-8887-BD705B8772C9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7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426285"/>
            <a:ext cx="3471863" cy="7039681"/>
          </a:xfrm>
        </p:spPr>
        <p:txBody>
          <a:bodyPr anchor="t"/>
          <a:lstStyle>
            <a:lvl1pPr marL="0" indent="0">
              <a:buNone/>
              <a:defRPr sz="2401"/>
            </a:lvl1pPr>
            <a:lvl2pPr marL="342872" indent="0">
              <a:buNone/>
              <a:defRPr sz="2100"/>
            </a:lvl2pPr>
            <a:lvl3pPr marL="685743" indent="0">
              <a:buNone/>
              <a:defRPr sz="1800"/>
            </a:lvl3pPr>
            <a:lvl4pPr marL="1028614" indent="0">
              <a:buNone/>
              <a:defRPr sz="1499"/>
            </a:lvl4pPr>
            <a:lvl5pPr marL="1371485" indent="0">
              <a:buNone/>
              <a:defRPr sz="1499"/>
            </a:lvl5pPr>
            <a:lvl6pPr marL="1714357" indent="0">
              <a:buNone/>
              <a:defRPr sz="1499"/>
            </a:lvl6pPr>
            <a:lvl7pPr marL="2057227" indent="0">
              <a:buNone/>
              <a:defRPr sz="1499"/>
            </a:lvl7pPr>
            <a:lvl8pPr marL="2400099" indent="0">
              <a:buNone/>
              <a:defRPr sz="1499"/>
            </a:lvl8pPr>
            <a:lvl9pPr marL="2742970" indent="0">
              <a:buNone/>
              <a:defRPr sz="1499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72" indent="0">
              <a:buNone/>
              <a:defRPr sz="1050"/>
            </a:lvl2pPr>
            <a:lvl3pPr marL="685743" indent="0">
              <a:buNone/>
              <a:defRPr sz="900"/>
            </a:lvl3pPr>
            <a:lvl4pPr marL="1028614" indent="0">
              <a:buNone/>
              <a:defRPr sz="750"/>
            </a:lvl4pPr>
            <a:lvl5pPr marL="1371485" indent="0">
              <a:buNone/>
              <a:defRPr sz="750"/>
            </a:lvl5pPr>
            <a:lvl6pPr marL="1714357" indent="0">
              <a:buNone/>
              <a:defRPr sz="750"/>
            </a:lvl6pPr>
            <a:lvl7pPr marL="2057227" indent="0">
              <a:buNone/>
              <a:defRPr sz="750"/>
            </a:lvl7pPr>
            <a:lvl8pPr marL="2400099" indent="0">
              <a:buNone/>
              <a:defRPr sz="750"/>
            </a:lvl8pPr>
            <a:lvl9pPr marL="274297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5CAB-ABD3-0343-94CD-58215AE5AE38}" type="datetimeFigureOut">
              <a:rPr lang="en-AU" smtClean="0"/>
              <a:t>2/03/2021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96A8-2E17-1142-8887-BD705B8772C9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453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E5CAB-ABD3-0343-94CD-58215AE5AE38}" type="datetimeFigureOut">
              <a:rPr lang="en-AU" smtClean="0"/>
              <a:t>2/03/2021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B96A8-2E17-1142-8887-BD705B8772C9}" type="slidenum">
              <a:rPr lang="en-AU" smtClean="0"/>
              <a:t>‹N°›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516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4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6" indent="-171436" algn="l" defTabSz="68574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06" indent="-171436" algn="l" defTabSz="685743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78" indent="-171436" algn="l" defTabSz="685743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3pPr>
      <a:lvl4pPr marL="1200049" indent="-171436" algn="l" defTabSz="685743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21" indent="-171436" algn="l" defTabSz="685743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791" indent="-171436" algn="l" defTabSz="685743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663" indent="-171436" algn="l" defTabSz="685743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535" indent="-171436" algn="l" defTabSz="685743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406" indent="-171436" algn="l" defTabSz="685743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72" algn="l" defTabSz="68574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43" algn="l" defTabSz="68574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14" algn="l" defTabSz="68574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485" algn="l" defTabSz="68574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357" algn="l" defTabSz="68574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27" algn="l" defTabSz="68574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099" algn="l" defTabSz="68574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2970" algn="l" defTabSz="68574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mailto:frederic.augier@ifpen.fr" TargetMode="External"/><Relationship Id="rId7" Type="http://schemas.openxmlformats.org/officeDocument/2006/relationships/hyperlink" Target="https://www.axelera.org/fr/evenement/workshop-procedes-d-extraction-liquide-liquide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romain.kapel@unov-lorraine.fr" TargetMode="External"/><Relationship Id="rId11" Type="http://schemas.openxmlformats.org/officeDocument/2006/relationships/image" Target="../media/image5.jpeg"/><Relationship Id="rId5" Type="http://schemas.openxmlformats.org/officeDocument/2006/relationships/hyperlink" Target="mailto:pierre-antoine.bouillon@axelera.org" TargetMode="External"/><Relationship Id="rId10" Type="http://schemas.openxmlformats.org/officeDocument/2006/relationships/image" Target="../media/image4.png"/><Relationship Id="rId4" Type="http://schemas.openxmlformats.org/officeDocument/2006/relationships/hyperlink" Target="mailto:sophie.charton@cea.fr" TargetMode="Externa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80F662C-8BBA-8F44-9BF8-63FCB985ACB7}"/>
              </a:ext>
            </a:extLst>
          </p:cNvPr>
          <p:cNvSpPr/>
          <p:nvPr/>
        </p:nvSpPr>
        <p:spPr>
          <a:xfrm>
            <a:off x="3755" y="-1"/>
            <a:ext cx="6858000" cy="902692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Rectangle 2"/>
          <p:cNvSpPr/>
          <p:nvPr/>
        </p:nvSpPr>
        <p:spPr>
          <a:xfrm>
            <a:off x="0" y="-7118"/>
            <a:ext cx="6857237" cy="12258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397FD17-3252-A44B-A95F-2261C6D563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5083" y="9281888"/>
            <a:ext cx="822820" cy="545566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6A256D73-A6AA-4642-90E6-78194B1F3650}"/>
              </a:ext>
            </a:extLst>
          </p:cNvPr>
          <p:cNvSpPr txBox="1"/>
          <p:nvPr/>
        </p:nvSpPr>
        <p:spPr>
          <a:xfrm>
            <a:off x="91289" y="1440280"/>
            <a:ext cx="6595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>
                <a:solidFill>
                  <a:srgbClr val="002060"/>
                </a:solidFill>
                <a:latin typeface="Cooper Black" panose="0208090404030B020404" pitchFamily="18" charset="0"/>
                <a:ea typeface="Apple Color Emoji" pitchFamily="2" charset="0"/>
                <a:cs typeface="Beirut" pitchFamily="2" charset="-78"/>
              </a:rPr>
              <a:t>WORKSHOP</a:t>
            </a:r>
            <a:endParaRPr lang="en-AU" sz="2400" dirty="0">
              <a:solidFill>
                <a:srgbClr val="002060"/>
              </a:solidFill>
              <a:latin typeface="Cooper Black" panose="0208090404030B020404" pitchFamily="18" charset="0"/>
              <a:ea typeface="Apple Color Emoji" pitchFamily="2" charset="0"/>
              <a:cs typeface="Beirut" pitchFamily="2" charset="-78"/>
            </a:endParaRPr>
          </a:p>
          <a:p>
            <a:pPr algn="ctr"/>
            <a:endParaRPr lang="en-AU" sz="100" dirty="0">
              <a:solidFill>
                <a:srgbClr val="002060"/>
              </a:solidFill>
              <a:latin typeface="Cooper Black" panose="0208090404030B020404" pitchFamily="18" charset="0"/>
              <a:ea typeface="Apple Color Emoji" pitchFamily="2" charset="0"/>
              <a:cs typeface="Beirut" pitchFamily="2" charset="-78"/>
            </a:endParaRPr>
          </a:p>
          <a:p>
            <a:pPr algn="ctr"/>
            <a:r>
              <a:rPr lang="en-AU" sz="2400">
                <a:solidFill>
                  <a:srgbClr val="002060"/>
                </a:solidFill>
                <a:latin typeface="Cooper Black" panose="0208090404030B020404" pitchFamily="18" charset="0"/>
                <a:ea typeface="Apple Color Emoji" pitchFamily="2" charset="0"/>
                <a:cs typeface="Beirut" pitchFamily="2" charset="-78"/>
              </a:rPr>
              <a:t>Procédés d’Extraction liquide-liquide</a:t>
            </a:r>
          </a:p>
          <a:p>
            <a:pPr algn="ctr"/>
            <a:endParaRPr lang="en-AU" sz="500">
              <a:solidFill>
                <a:srgbClr val="002060"/>
              </a:solidFill>
              <a:latin typeface="Cooper Black" panose="0208090404030B020404" pitchFamily="18" charset="0"/>
              <a:ea typeface="Apple Color Emoji" pitchFamily="2" charset="0"/>
              <a:cs typeface="Beirut" pitchFamily="2" charset="-78"/>
            </a:endParaRPr>
          </a:p>
          <a:p>
            <a:pPr algn="ctr"/>
            <a:r>
              <a:rPr lang="en-AU" i="1">
                <a:solidFill>
                  <a:srgbClr val="002060"/>
                </a:solidFill>
                <a:latin typeface="Cooper Black" panose="0208090404030B020404" pitchFamily="18" charset="0"/>
                <a:ea typeface="Apple Color Emoji" pitchFamily="2" charset="0"/>
                <a:cs typeface="Beirut" pitchFamily="2" charset="-78"/>
              </a:rPr>
              <a:t>Jeudi 17 Juin 2021 9h30-12h (Visioconférence)</a:t>
            </a:r>
            <a:endParaRPr lang="en-AU" i="1" dirty="0">
              <a:solidFill>
                <a:srgbClr val="002060"/>
              </a:solidFill>
              <a:latin typeface="Cooper Black" panose="0208090404030B020404" pitchFamily="18" charset="0"/>
              <a:ea typeface="Apple Color Emoji" pitchFamily="2" charset="0"/>
              <a:cs typeface="Beirut" pitchFamily="2" charset="-78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99A23A65-C9D3-3B4A-B31D-A0324BCE9A07}"/>
              </a:ext>
            </a:extLst>
          </p:cNvPr>
          <p:cNvSpPr txBox="1"/>
          <p:nvPr/>
        </p:nvSpPr>
        <p:spPr>
          <a:xfrm>
            <a:off x="91289" y="2754487"/>
            <a:ext cx="6698172" cy="30931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1300">
                <a:solidFill>
                  <a:srgbClr val="011893"/>
                </a:solidFill>
                <a:latin typeface="Maiandra GD" panose="020E0502030308020204" pitchFamily="34" charset="0"/>
              </a:rPr>
              <a:t>Souvent citée comme la 2ème opération de séparation du Génie des Procédés, l’extraction liquide-liquide est une opération mature, basée sur des méthodes éprouvées et des technologies fiables. Néanmoins, dans un contexte de réduction des émissions de gaz à effet de serre, les nouveaux domaines industriels tels que le </a:t>
            </a:r>
            <a:r>
              <a:rPr lang="fr-FR" sz="1300" b="1">
                <a:solidFill>
                  <a:srgbClr val="011893"/>
                </a:solidFill>
                <a:latin typeface="Maiandra GD" panose="020E0502030308020204" pitchFamily="34" charset="0"/>
              </a:rPr>
              <a:t>recyclage des métaux et plastiques</a:t>
            </a:r>
            <a:r>
              <a:rPr lang="fr-FR" sz="1300">
                <a:solidFill>
                  <a:srgbClr val="011893"/>
                </a:solidFill>
                <a:latin typeface="Maiandra GD" panose="020E0502030308020204" pitchFamily="34" charset="0"/>
              </a:rPr>
              <a:t> ou la </a:t>
            </a:r>
            <a:r>
              <a:rPr lang="fr-FR" sz="1300" b="1">
                <a:solidFill>
                  <a:srgbClr val="011893"/>
                </a:solidFill>
                <a:latin typeface="Maiandra GD" panose="020E0502030308020204" pitchFamily="34" charset="0"/>
              </a:rPr>
              <a:t>chimie biosourcée </a:t>
            </a:r>
            <a:r>
              <a:rPr lang="fr-FR" sz="1300">
                <a:solidFill>
                  <a:srgbClr val="011893"/>
                </a:solidFill>
                <a:latin typeface="Maiandra GD" panose="020E0502030308020204" pitchFamily="34" charset="0"/>
              </a:rPr>
              <a:t>sollicitent le développement de procédés d’extraction toujours plus performants, economiques et mettant en œuvre des </a:t>
            </a:r>
            <a:r>
              <a:rPr lang="fr-FR" sz="1300" b="1">
                <a:solidFill>
                  <a:srgbClr val="011893"/>
                </a:solidFill>
                <a:latin typeface="Maiandra GD" panose="020E0502030308020204" pitchFamily="34" charset="0"/>
              </a:rPr>
              <a:t>solvants respectueux de l’environnement et de la santé publique </a:t>
            </a:r>
            <a:r>
              <a:rPr lang="fr-FR" sz="1300">
                <a:solidFill>
                  <a:srgbClr val="011893"/>
                </a:solidFill>
                <a:latin typeface="Maiandra GD" panose="020E0502030308020204" pitchFamily="34" charset="0"/>
              </a:rPr>
              <a:t>(Réglementation REACH). Ces besoins croissants coïncident avec l’émergence de nouvelles approches scientifiques telles que </a:t>
            </a:r>
            <a:r>
              <a:rPr lang="fr-FR" sz="1300" b="1">
                <a:solidFill>
                  <a:srgbClr val="011893"/>
                </a:solidFill>
                <a:latin typeface="Maiandra GD" panose="020E0502030308020204" pitchFamily="34" charset="0"/>
              </a:rPr>
              <a:t>la modélisation multi-échelle </a:t>
            </a:r>
            <a:r>
              <a:rPr lang="fr-FR" sz="1300">
                <a:solidFill>
                  <a:srgbClr val="011893"/>
                </a:solidFill>
                <a:latin typeface="Maiandra GD" panose="020E0502030308020204" pitchFamily="34" charset="0"/>
              </a:rPr>
              <a:t>ou</a:t>
            </a:r>
            <a:r>
              <a:rPr lang="fr-FR" sz="1300" b="1">
                <a:solidFill>
                  <a:srgbClr val="011893"/>
                </a:solidFill>
                <a:latin typeface="Maiandra GD" panose="020E0502030308020204" pitchFamily="34" charset="0"/>
              </a:rPr>
              <a:t> le Big Data</a:t>
            </a:r>
            <a:r>
              <a:rPr lang="fr-FR" sz="1300">
                <a:solidFill>
                  <a:srgbClr val="011893"/>
                </a:solidFill>
                <a:latin typeface="Maiandra GD" panose="020E0502030308020204" pitchFamily="34" charset="0"/>
              </a:rPr>
              <a:t>, ainsi que le </a:t>
            </a:r>
            <a:r>
              <a:rPr lang="fr-FR" sz="1300" b="1">
                <a:solidFill>
                  <a:srgbClr val="011893"/>
                </a:solidFill>
                <a:latin typeface="Maiandra GD" panose="020E0502030308020204" pitchFamily="34" charset="0"/>
              </a:rPr>
              <a:t>développement de métrologies </a:t>
            </a:r>
            <a:r>
              <a:rPr lang="fr-FR" sz="1300">
                <a:solidFill>
                  <a:srgbClr val="011893"/>
                </a:solidFill>
                <a:latin typeface="Maiandra GD" panose="020E0502030308020204" pitchFamily="34" charset="0"/>
              </a:rPr>
              <a:t>toujours plus performantes.</a:t>
            </a:r>
          </a:p>
          <a:p>
            <a:pPr algn="just"/>
            <a:r>
              <a:rPr lang="fr-FR" sz="1300">
                <a:solidFill>
                  <a:srgbClr val="011893"/>
                </a:solidFill>
                <a:latin typeface="Maiandra GD" panose="020E0502030308020204" pitchFamily="34" charset="0"/>
              </a:rPr>
              <a:t>En reliant les </a:t>
            </a:r>
            <a:r>
              <a:rPr lang="fr-FR" sz="1300" b="1">
                <a:solidFill>
                  <a:srgbClr val="011893"/>
                </a:solidFill>
                <a:latin typeface="Maiandra GD" panose="020E0502030308020204" pitchFamily="34" charset="0"/>
              </a:rPr>
              <a:t>challenges industriels</a:t>
            </a:r>
            <a:r>
              <a:rPr lang="fr-FR" sz="1300">
                <a:solidFill>
                  <a:srgbClr val="011893"/>
                </a:solidFill>
                <a:latin typeface="Maiandra GD" panose="020E0502030308020204" pitchFamily="34" charset="0"/>
              </a:rPr>
              <a:t> aux </a:t>
            </a:r>
            <a:r>
              <a:rPr lang="fr-FR" sz="1300" b="1">
                <a:solidFill>
                  <a:srgbClr val="011893"/>
                </a:solidFill>
                <a:latin typeface="Maiandra GD" panose="020E0502030308020204" pitchFamily="34" charset="0"/>
              </a:rPr>
              <a:t>méthodes scientifiques les plus récentes</a:t>
            </a:r>
            <a:r>
              <a:rPr lang="fr-FR" sz="1300">
                <a:solidFill>
                  <a:srgbClr val="011893"/>
                </a:solidFill>
                <a:latin typeface="Maiandra GD" panose="020E0502030308020204" pitchFamily="34" charset="0"/>
              </a:rPr>
              <a:t>, l’objectif de ce worskhop est de réfléchir et d’échanger autour du développement de </a:t>
            </a:r>
            <a:r>
              <a:rPr lang="fr-FR" sz="1300" b="1">
                <a:solidFill>
                  <a:srgbClr val="011893"/>
                </a:solidFill>
                <a:latin typeface="Maiandra GD" panose="020E0502030308020204" pitchFamily="34" charset="0"/>
              </a:rPr>
              <a:t>procédés d’extraction liquide-liquide innovants</a:t>
            </a:r>
            <a:r>
              <a:rPr lang="fr-FR" sz="1300">
                <a:solidFill>
                  <a:srgbClr val="011893"/>
                </a:solidFill>
                <a:latin typeface="Maiandra GD" panose="020E0502030308020204" pitchFamily="34" charset="0"/>
              </a:rPr>
              <a:t>. </a:t>
            </a:r>
            <a:r>
              <a:rPr lang="fr-FR" sz="1300" b="1">
                <a:solidFill>
                  <a:srgbClr val="011893"/>
                </a:solidFill>
                <a:latin typeface="Maiandra GD" panose="020E0502030308020204" pitchFamily="34" charset="0"/>
              </a:rPr>
              <a:t>Quels gains et avec quels outils ? </a:t>
            </a:r>
            <a:r>
              <a:rPr lang="fr-FR" sz="1300">
                <a:solidFill>
                  <a:srgbClr val="011893"/>
                </a:solidFill>
                <a:latin typeface="Maiandra GD" panose="020E0502030308020204" pitchFamily="34" charset="0"/>
              </a:rPr>
              <a:t>En fonction des discussions et des échanges, </a:t>
            </a:r>
            <a:r>
              <a:rPr lang="fr-FR" sz="1300" b="1">
                <a:solidFill>
                  <a:srgbClr val="011893"/>
                </a:solidFill>
                <a:latin typeface="Maiandra GD" panose="020E0502030308020204" pitchFamily="34" charset="0"/>
              </a:rPr>
              <a:t>Une Feuille de Route</a:t>
            </a:r>
            <a:r>
              <a:rPr lang="fr-FR" sz="1300">
                <a:solidFill>
                  <a:srgbClr val="011893"/>
                </a:solidFill>
                <a:latin typeface="Maiandra GD" panose="020E0502030308020204" pitchFamily="34" charset="0"/>
              </a:rPr>
              <a:t> sera élaborée pour guider les futurs projets et développements du domaine.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02D088A3-10F4-E041-B97F-2AC50E245FF7}"/>
              </a:ext>
            </a:extLst>
          </p:cNvPr>
          <p:cNvSpPr txBox="1"/>
          <p:nvPr/>
        </p:nvSpPr>
        <p:spPr>
          <a:xfrm>
            <a:off x="254880" y="6235259"/>
            <a:ext cx="647229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6388" indent="-285750" algn="just">
              <a:buFont typeface="Arial" panose="020B0604020202020204" pitchFamily="34" charset="0"/>
              <a:buChar char="•"/>
            </a:pPr>
            <a:r>
              <a:rPr lang="fr-FR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</a:t>
            </a:r>
            <a:r>
              <a:rPr lang="fr-F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</a:t>
            </a:r>
            <a:r>
              <a:rPr lang="fr-FR" sz="1600" u="sng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F.Augier</a:t>
            </a:r>
            <a:r>
              <a:rPr lang="fr-F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(IFPEN)</a:t>
            </a:r>
            <a:endParaRPr lang="fr-FR" sz="1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06388" indent="-285750" algn="just">
              <a:buFont typeface="Arial" panose="020B0604020202020204" pitchFamily="34" charset="0"/>
              <a:buChar char="•"/>
            </a:pPr>
            <a:r>
              <a:rPr lang="fr-FR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Extraction LL : Les challenges du </a:t>
            </a:r>
            <a:r>
              <a:rPr lang="fr-FR" sz="16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XXIeme</a:t>
            </a:r>
            <a:r>
              <a:rPr lang="fr-FR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siècle, p</a:t>
            </a:r>
            <a:r>
              <a:rPr lang="fr-F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 </a:t>
            </a:r>
            <a:r>
              <a:rPr lang="fr-FR" sz="1600" u="sng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C.Gourdon</a:t>
            </a:r>
            <a:r>
              <a:rPr lang="fr-F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(LGC)</a:t>
            </a:r>
          </a:p>
          <a:p>
            <a:pPr marL="306388" indent="-285750" algn="just">
              <a:buFont typeface="Arial" panose="020B0604020202020204" pitchFamily="34" charset="0"/>
              <a:buChar char="•"/>
            </a:pPr>
            <a:r>
              <a:rPr lang="fr-FR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Nouveaux outils et méthodes pour revisiter les procédés d’extraction,</a:t>
            </a:r>
            <a:r>
              <a:rPr lang="fr-F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 </a:t>
            </a:r>
            <a:r>
              <a:rPr lang="fr-FR" sz="1600" u="sng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S.Charton</a:t>
            </a:r>
            <a:r>
              <a:rPr lang="fr-F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(CEA) </a:t>
            </a:r>
          </a:p>
          <a:p>
            <a:pPr marL="306388" indent="-285750" algn="just">
              <a:buFont typeface="Arial" panose="020B0604020202020204" pitchFamily="34" charset="0"/>
              <a:buChar char="•"/>
            </a:pPr>
            <a:r>
              <a:rPr lang="fr-FR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Atelier d’échange : Identifier les besoins et les synergies. Brainstorming digital, animé par</a:t>
            </a:r>
            <a:r>
              <a:rPr lang="fr-F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u="sng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PA.Bouillon</a:t>
            </a:r>
            <a:r>
              <a:rPr lang="fr-F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Axelera</a:t>
            </a:r>
            <a:r>
              <a:rPr lang="fr-F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0638"/>
            <a:r>
              <a:rPr lang="fr-FR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AU" sz="16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3F6B6759-1F95-4C46-A23D-C48028C35954}"/>
              </a:ext>
            </a:extLst>
          </p:cNvPr>
          <p:cNvSpPr txBox="1"/>
          <p:nvPr/>
        </p:nvSpPr>
        <p:spPr>
          <a:xfrm>
            <a:off x="254880" y="9026927"/>
            <a:ext cx="894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latin typeface="Arial Rounded MT Bold" panose="020F0704030504030204" pitchFamily="34" charset="77"/>
              </a:rPr>
              <a:t>Contacts</a:t>
            </a:r>
            <a:endParaRPr lang="fr-F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 Box 15">
            <a:extLst>
              <a:ext uri="{FF2B5EF4-FFF2-40B4-BE49-F238E27FC236}">
                <a16:creationId xmlns:a16="http://schemas.microsoft.com/office/drawing/2014/main" id="{E7E9C758-9B23-4A48-BADF-0DB12F6EB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103" y="9285638"/>
            <a:ext cx="199459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just">
              <a:spcBef>
                <a:spcPts val="0"/>
              </a:spcBef>
              <a:buNone/>
              <a:defRPr/>
            </a:pPr>
            <a:r>
              <a:rPr lang="en-AU" altLang="fr-FR" sz="8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frederic.augier@ifpen.fr</a:t>
            </a:r>
            <a:endParaRPr lang="en-AU" altLang="fr-FR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en-AU" altLang="fr-FR" sz="80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sophie.charton@cea.fr</a:t>
            </a:r>
            <a:endParaRPr lang="en-AU" altLang="fr-FR" sz="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en-AU" altLang="fr-FR" sz="80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pierre-antoine.bouillon@axelera.org</a:t>
            </a:r>
            <a:endParaRPr lang="en-AU" altLang="fr-FR" sz="8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fr-FR" sz="800" u="sng">
                <a:hlinkClick r:id="rId6"/>
              </a:rPr>
              <a:t>romain.kapel@univ-lorraine.fr</a:t>
            </a:r>
            <a:endParaRPr lang="en-AU" altLang="fr-FR" sz="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EB15E676-6CD3-1F40-85CB-55835AD164AA}"/>
              </a:ext>
            </a:extLst>
          </p:cNvPr>
          <p:cNvSpPr txBox="1"/>
          <p:nvPr/>
        </p:nvSpPr>
        <p:spPr>
          <a:xfrm>
            <a:off x="2380932" y="5865629"/>
            <a:ext cx="1899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002060"/>
                </a:solidFill>
                <a:latin typeface="Arial Rounded MT Bold" panose="020F0704030504030204" pitchFamily="34" charset="77"/>
                <a:ea typeface="Apple Color Emoji" pitchFamily="2" charset="0"/>
                <a:cs typeface="Beirut" pitchFamily="2" charset="-78"/>
              </a:rPr>
              <a:t>Programme</a:t>
            </a:r>
            <a:endParaRPr lang="en-AU" sz="1600" dirty="0">
              <a:solidFill>
                <a:srgbClr val="002060"/>
              </a:solidFill>
              <a:latin typeface="Arial Rounded MT Bold" panose="020F0704030504030204" pitchFamily="34" charset="77"/>
              <a:ea typeface="Apple Color Emoji" pitchFamily="2" charset="0"/>
              <a:cs typeface="Beirut" pitchFamily="2" charset="-78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C9BA7A18-1C2E-B54A-BDCF-76C6BCE000E7}"/>
              </a:ext>
            </a:extLst>
          </p:cNvPr>
          <p:cNvSpPr txBox="1"/>
          <p:nvPr/>
        </p:nvSpPr>
        <p:spPr>
          <a:xfrm>
            <a:off x="187209" y="8036243"/>
            <a:ext cx="6482817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Arial Rounded MT Bold" panose="020F0704030504030204" pitchFamily="34" charset="77"/>
                <a:ea typeface="Apple Color Emoji" pitchFamily="2" charset="0"/>
                <a:cs typeface="Beirut" pitchFamily="2" charset="-78"/>
              </a:rPr>
              <a:t>Inscription :  </a:t>
            </a:r>
            <a:r>
              <a:rPr lang="en-AU" dirty="0">
                <a:solidFill>
                  <a:schemeClr val="bg1"/>
                </a:solidFill>
                <a:latin typeface="Arial Rounded MT Bold" panose="020F0704030504030204" pitchFamily="34" charset="77"/>
                <a:ea typeface="Apple Color Emoji" pitchFamily="2" charset="0"/>
                <a:cs typeface="Beirut" pitchFamily="2" charset="-78"/>
                <a:hlinkClick r:id="rId7"/>
              </a:rPr>
              <a:t>https://www.axelera.org/fr/evenement/workshop-procedes-d-extraction-liquide-liquide</a:t>
            </a:r>
            <a:endParaRPr lang="en-AU" dirty="0">
              <a:solidFill>
                <a:schemeClr val="bg1"/>
              </a:solidFill>
              <a:latin typeface="Arial Rounded MT Bold" panose="020F0704030504030204" pitchFamily="34" charset="77"/>
              <a:ea typeface="Apple Color Emoji" pitchFamily="2" charset="0"/>
              <a:cs typeface="Beirut" pitchFamily="2" charset="-78"/>
            </a:endParaRPr>
          </a:p>
          <a:p>
            <a:pPr algn="ctr"/>
            <a:endParaRPr lang="en-AU" dirty="0">
              <a:solidFill>
                <a:schemeClr val="bg1"/>
              </a:solidFill>
              <a:latin typeface="Arial Rounded MT Bold" panose="020F0704030504030204" pitchFamily="34" charset="77"/>
              <a:ea typeface="Apple Color Emoji" pitchFamily="2" charset="0"/>
              <a:cs typeface="Beirut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090" y="9303926"/>
            <a:ext cx="1445425" cy="450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922" y="9428018"/>
            <a:ext cx="1413510" cy="253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Thermodynamique : résumé du cours - Équilibres liquide-liquide de systèmes  ternaires et extraction liquide-liquide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438" y="252042"/>
            <a:ext cx="3641430" cy="685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\\harmonie\PSI_DATA\Donnees_LGCI\Hervé\Photos\Photos_HEC_LeCouster\PAR-20130730-029.img.jpg">
            <a:hlinkClick r:id="" action="ppaction://noaction"/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-41175" b="28303"/>
          <a:stretch/>
        </p:blipFill>
        <p:spPr bwMode="auto">
          <a:xfrm>
            <a:off x="0" y="1"/>
            <a:ext cx="1721204" cy="1218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5"/>
          <a:stretch/>
        </p:blipFill>
        <p:spPr bwMode="auto">
          <a:xfrm>
            <a:off x="5491164" y="1"/>
            <a:ext cx="1366366" cy="1234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cteur droit 5"/>
          <p:cNvCxnSpPr/>
          <p:nvPr/>
        </p:nvCxnSpPr>
        <p:spPr>
          <a:xfrm flipV="1">
            <a:off x="0" y="1218749"/>
            <a:ext cx="6861755" cy="1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2257043" y="8998351"/>
            <a:ext cx="1510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>
                <a:latin typeface="Arial Rounded MT Bold" panose="020F0704030504030204" pitchFamily="34" charset="0"/>
              </a:rPr>
              <a:t>Co-organisé par :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864928" y="9638491"/>
            <a:ext cx="9941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>
                <a:cs typeface="Aharoni" panose="02010803020104030203" pitchFamily="2" charset="-79"/>
              </a:rPr>
              <a:t>GT Separation</a:t>
            </a:r>
          </a:p>
        </p:txBody>
      </p:sp>
    </p:spTree>
    <p:extLst>
      <p:ext uri="{BB962C8B-B14F-4D97-AF65-F5344CB8AC3E}">
        <p14:creationId xmlns:p14="http://schemas.microsoft.com/office/powerpoint/2010/main" val="14018190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1648</TotalTime>
  <Words>307</Words>
  <Application>Microsoft Office PowerPoint</Application>
  <PresentationFormat>Format A4 (210 x 297 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Cooper Black</vt:lpstr>
      <vt:lpstr>Maiandra GD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Frederic.AUGIER@ifpen.fr</dc:creator>
  <cp:lastModifiedBy>Pierre-Antoine BOUILLON</cp:lastModifiedBy>
  <cp:revision>54</cp:revision>
  <dcterms:created xsi:type="dcterms:W3CDTF">2020-04-28T09:51:10Z</dcterms:created>
  <dcterms:modified xsi:type="dcterms:W3CDTF">2021-03-02T15:09:47Z</dcterms:modified>
</cp:coreProperties>
</file>